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13"/>
  </p:notesMasterIdLst>
  <p:handoutMasterIdLst>
    <p:handoutMasterId r:id="rId14"/>
  </p:handoutMasterIdLst>
  <p:sldIdLst>
    <p:sldId id="299" r:id="rId3"/>
    <p:sldId id="302" r:id="rId4"/>
    <p:sldId id="300" r:id="rId5"/>
    <p:sldId id="291" r:id="rId6"/>
    <p:sldId id="290" r:id="rId7"/>
    <p:sldId id="287" r:id="rId8"/>
    <p:sldId id="289" r:id="rId9"/>
    <p:sldId id="303" r:id="rId10"/>
    <p:sldId id="30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78"/>
  </p:normalViewPr>
  <p:slideViewPr>
    <p:cSldViewPr snapToGrid="0" snapToObjects="1">
      <p:cViewPr varScale="1">
        <p:scale>
          <a:sx n="112" d="100"/>
          <a:sy n="112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86B71D-7FC3-48ED-9994-8011DCABA59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706595-1E82-4FF7-A212-744FF2D09D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Bookman Old Style" panose="02050604050505020204" pitchFamily="18" charset="0"/>
            </a:rPr>
            <a:t>Preliminary analysis on data</a:t>
          </a:r>
        </a:p>
      </dgm:t>
    </dgm:pt>
    <dgm:pt modelId="{8F37B3F0-60D8-4BCB-AE45-972849DF1896}" type="parTrans" cxnId="{33B746EB-F957-446A-BE6C-1970B543DC6F}">
      <dgm:prSet/>
      <dgm:spPr/>
      <dgm:t>
        <a:bodyPr/>
        <a:lstStyle/>
        <a:p>
          <a:endParaRPr lang="en-US"/>
        </a:p>
      </dgm:t>
    </dgm:pt>
    <dgm:pt modelId="{4B5D3884-75C3-4F9F-A6BA-653AB05C13D4}" type="sibTrans" cxnId="{33B746EB-F957-446A-BE6C-1970B543DC6F}">
      <dgm:prSet/>
      <dgm:spPr/>
      <dgm:t>
        <a:bodyPr/>
        <a:lstStyle/>
        <a:p>
          <a:endParaRPr lang="en-US"/>
        </a:p>
      </dgm:t>
    </dgm:pt>
    <dgm:pt modelId="{7E351179-5560-4615-9E1B-149DD5BA6B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Bookman Old Style" panose="02050604050505020204" pitchFamily="18" charset="0"/>
            </a:rPr>
            <a:t>Data preparation and cleaning for any missing values.</a:t>
          </a:r>
        </a:p>
      </dgm:t>
    </dgm:pt>
    <dgm:pt modelId="{038A6813-1978-4048-9F29-B4FCC386F655}" type="parTrans" cxnId="{0F12F5B4-7461-4DE2-A18F-D4BBCB6F5B94}">
      <dgm:prSet/>
      <dgm:spPr/>
      <dgm:t>
        <a:bodyPr/>
        <a:lstStyle/>
        <a:p>
          <a:endParaRPr lang="en-US"/>
        </a:p>
      </dgm:t>
    </dgm:pt>
    <dgm:pt modelId="{11C4E7E6-111F-4D1A-BBBD-66980C11259F}" type="sibTrans" cxnId="{0F12F5B4-7461-4DE2-A18F-D4BBCB6F5B94}">
      <dgm:prSet/>
      <dgm:spPr/>
      <dgm:t>
        <a:bodyPr/>
        <a:lstStyle/>
        <a:p>
          <a:endParaRPr lang="en-US"/>
        </a:p>
      </dgm:t>
    </dgm:pt>
    <dgm:pt modelId="{76A433D3-E5E5-4B79-9C17-BC0319B5CB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Bookman Old Style" panose="02050604050505020204" pitchFamily="18" charset="0"/>
            </a:rPr>
            <a:t>Perform Exploratory Data Analysis</a:t>
          </a:r>
        </a:p>
      </dgm:t>
    </dgm:pt>
    <dgm:pt modelId="{AC491470-2D53-4F5C-9C83-B494C4F79DAA}" type="parTrans" cxnId="{C4B28087-AA27-4E16-B698-A9147D5CD3BF}">
      <dgm:prSet/>
      <dgm:spPr/>
      <dgm:t>
        <a:bodyPr/>
        <a:lstStyle/>
        <a:p>
          <a:endParaRPr lang="en-US"/>
        </a:p>
      </dgm:t>
    </dgm:pt>
    <dgm:pt modelId="{B961BC77-B1E4-4C96-BC9B-BDCC6E1E9A16}" type="sibTrans" cxnId="{C4B28087-AA27-4E16-B698-A9147D5CD3BF}">
      <dgm:prSet/>
      <dgm:spPr/>
      <dgm:t>
        <a:bodyPr/>
        <a:lstStyle/>
        <a:p>
          <a:endParaRPr lang="en-US"/>
        </a:p>
      </dgm:t>
    </dgm:pt>
    <dgm:pt modelId="{780959E9-066E-4E3A-83C5-A007AE2E33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Bookman Old Style" panose="02050604050505020204" pitchFamily="18" charset="0"/>
            </a:rPr>
            <a:t>Train and test models</a:t>
          </a:r>
        </a:p>
      </dgm:t>
    </dgm:pt>
    <dgm:pt modelId="{DFA6C6E1-E06F-425C-B5B2-6524B8382A0B}" type="parTrans" cxnId="{18ED3A5A-FAEA-49A8-A3E1-F555EC9D9706}">
      <dgm:prSet/>
      <dgm:spPr/>
      <dgm:t>
        <a:bodyPr/>
        <a:lstStyle/>
        <a:p>
          <a:endParaRPr lang="en-US"/>
        </a:p>
      </dgm:t>
    </dgm:pt>
    <dgm:pt modelId="{816334FC-03A8-40EF-9AA7-15CE8F1EF529}" type="sibTrans" cxnId="{18ED3A5A-FAEA-49A8-A3E1-F555EC9D9706}">
      <dgm:prSet/>
      <dgm:spPr/>
      <dgm:t>
        <a:bodyPr/>
        <a:lstStyle/>
        <a:p>
          <a:endParaRPr lang="en-US"/>
        </a:p>
      </dgm:t>
    </dgm:pt>
    <dgm:pt modelId="{2FB4304E-4509-4AC2-B733-CDA7924D6E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Bookman Old Style" panose="02050604050505020204" pitchFamily="18" charset="0"/>
            </a:rPr>
            <a:t>Model evaluation and tuning</a:t>
          </a:r>
        </a:p>
      </dgm:t>
    </dgm:pt>
    <dgm:pt modelId="{A733B24F-5C81-4A91-85FC-2AACF73AA9C9}" type="parTrans" cxnId="{93A85016-0845-40DC-8D88-711257973BF0}">
      <dgm:prSet/>
      <dgm:spPr/>
      <dgm:t>
        <a:bodyPr/>
        <a:lstStyle/>
        <a:p>
          <a:endParaRPr lang="en-US"/>
        </a:p>
      </dgm:t>
    </dgm:pt>
    <dgm:pt modelId="{17ED3DBF-36B2-4086-8C22-25A3D4CA852D}" type="sibTrans" cxnId="{93A85016-0845-40DC-8D88-711257973BF0}">
      <dgm:prSet/>
      <dgm:spPr/>
      <dgm:t>
        <a:bodyPr/>
        <a:lstStyle/>
        <a:p>
          <a:endParaRPr lang="en-US"/>
        </a:p>
      </dgm:t>
    </dgm:pt>
    <dgm:pt modelId="{F3AF9ED1-5CC2-4B96-98F4-EA564B33E596}" type="pres">
      <dgm:prSet presAssocID="{9D86B71D-7FC3-48ED-9994-8011DCABA595}" presName="root" presStyleCnt="0">
        <dgm:presLayoutVars>
          <dgm:dir/>
          <dgm:resizeHandles val="exact"/>
        </dgm:presLayoutVars>
      </dgm:prSet>
      <dgm:spPr/>
    </dgm:pt>
    <dgm:pt modelId="{3AE2EBA5-833E-4131-9B2E-7CA10833AF08}" type="pres">
      <dgm:prSet presAssocID="{49706595-1E82-4FF7-A212-744FF2D09DBB}" presName="compNode" presStyleCnt="0"/>
      <dgm:spPr/>
    </dgm:pt>
    <dgm:pt modelId="{E769E306-5279-42B4-8AB6-017CFB8B586C}" type="pres">
      <dgm:prSet presAssocID="{49706595-1E82-4FF7-A212-744FF2D09DB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36CA5A2-51D9-464E-8ACB-43EA774864F8}" type="pres">
      <dgm:prSet presAssocID="{49706595-1E82-4FF7-A212-744FF2D09DBB}" presName="spaceRect" presStyleCnt="0"/>
      <dgm:spPr/>
    </dgm:pt>
    <dgm:pt modelId="{AE94FA29-2F7C-4737-B39D-808BB411346D}" type="pres">
      <dgm:prSet presAssocID="{49706595-1E82-4FF7-A212-744FF2D09DBB}" presName="textRect" presStyleLbl="revTx" presStyleIdx="0" presStyleCnt="5">
        <dgm:presLayoutVars>
          <dgm:chMax val="1"/>
          <dgm:chPref val="1"/>
        </dgm:presLayoutVars>
      </dgm:prSet>
      <dgm:spPr/>
    </dgm:pt>
    <dgm:pt modelId="{6C6E9997-E9A1-44F7-A068-8D24D919E3E4}" type="pres">
      <dgm:prSet presAssocID="{4B5D3884-75C3-4F9F-A6BA-653AB05C13D4}" presName="sibTrans" presStyleCnt="0"/>
      <dgm:spPr/>
    </dgm:pt>
    <dgm:pt modelId="{7BB1D874-4A19-42F1-A310-7B15F63BA459}" type="pres">
      <dgm:prSet presAssocID="{7E351179-5560-4615-9E1B-149DD5BA6B78}" presName="compNode" presStyleCnt="0"/>
      <dgm:spPr/>
    </dgm:pt>
    <dgm:pt modelId="{93528B24-9BD3-499E-8537-F3873CE328C1}" type="pres">
      <dgm:prSet presAssocID="{7E351179-5560-4615-9E1B-149DD5BA6B7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DF618387-37CB-4735-B4C7-99282E8CA9BF}" type="pres">
      <dgm:prSet presAssocID="{7E351179-5560-4615-9E1B-149DD5BA6B78}" presName="spaceRect" presStyleCnt="0"/>
      <dgm:spPr/>
    </dgm:pt>
    <dgm:pt modelId="{8DC21194-D9EA-4089-98FB-E31D89700D29}" type="pres">
      <dgm:prSet presAssocID="{7E351179-5560-4615-9E1B-149DD5BA6B78}" presName="textRect" presStyleLbl="revTx" presStyleIdx="1" presStyleCnt="5">
        <dgm:presLayoutVars>
          <dgm:chMax val="1"/>
          <dgm:chPref val="1"/>
        </dgm:presLayoutVars>
      </dgm:prSet>
      <dgm:spPr/>
    </dgm:pt>
    <dgm:pt modelId="{D98C5E84-87DE-4033-9F32-C64E8EC0E163}" type="pres">
      <dgm:prSet presAssocID="{11C4E7E6-111F-4D1A-BBBD-66980C11259F}" presName="sibTrans" presStyleCnt="0"/>
      <dgm:spPr/>
    </dgm:pt>
    <dgm:pt modelId="{943A03F8-A179-48D5-ADEB-5DB0287EC154}" type="pres">
      <dgm:prSet presAssocID="{76A433D3-E5E5-4B79-9C17-BC0319B5CB5E}" presName="compNode" presStyleCnt="0"/>
      <dgm:spPr/>
    </dgm:pt>
    <dgm:pt modelId="{50BD66DA-A26F-4084-84BA-6FA5177F7564}" type="pres">
      <dgm:prSet presAssocID="{76A433D3-E5E5-4B79-9C17-BC0319B5CB5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E51FFD4-2159-47C7-9C59-C8BB5711387E}" type="pres">
      <dgm:prSet presAssocID="{76A433D3-E5E5-4B79-9C17-BC0319B5CB5E}" presName="spaceRect" presStyleCnt="0"/>
      <dgm:spPr/>
    </dgm:pt>
    <dgm:pt modelId="{3FB23B80-A1E4-4EA8-96D1-5C964C2E63CE}" type="pres">
      <dgm:prSet presAssocID="{76A433D3-E5E5-4B79-9C17-BC0319B5CB5E}" presName="textRect" presStyleLbl="revTx" presStyleIdx="2" presStyleCnt="5">
        <dgm:presLayoutVars>
          <dgm:chMax val="1"/>
          <dgm:chPref val="1"/>
        </dgm:presLayoutVars>
      </dgm:prSet>
      <dgm:spPr/>
    </dgm:pt>
    <dgm:pt modelId="{EA9C9CAB-6299-4D45-9173-D15A00824F1A}" type="pres">
      <dgm:prSet presAssocID="{B961BC77-B1E4-4C96-BC9B-BDCC6E1E9A16}" presName="sibTrans" presStyleCnt="0"/>
      <dgm:spPr/>
    </dgm:pt>
    <dgm:pt modelId="{6AE71BF5-E9BC-4545-85F7-CB9AF6EED13F}" type="pres">
      <dgm:prSet presAssocID="{780959E9-066E-4E3A-83C5-A007AE2E3350}" presName="compNode" presStyleCnt="0"/>
      <dgm:spPr/>
    </dgm:pt>
    <dgm:pt modelId="{3B5AEC6B-9F1D-432E-96D8-A4398225026E}" type="pres">
      <dgm:prSet presAssocID="{780959E9-066E-4E3A-83C5-A007AE2E33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2579EEC-6BD3-411E-B3D3-927ADCBEAF03}" type="pres">
      <dgm:prSet presAssocID="{780959E9-066E-4E3A-83C5-A007AE2E3350}" presName="spaceRect" presStyleCnt="0"/>
      <dgm:spPr/>
    </dgm:pt>
    <dgm:pt modelId="{44C19B18-1A38-4CB9-B184-8EA84FEC1413}" type="pres">
      <dgm:prSet presAssocID="{780959E9-066E-4E3A-83C5-A007AE2E3350}" presName="textRect" presStyleLbl="revTx" presStyleIdx="3" presStyleCnt="5">
        <dgm:presLayoutVars>
          <dgm:chMax val="1"/>
          <dgm:chPref val="1"/>
        </dgm:presLayoutVars>
      </dgm:prSet>
      <dgm:spPr/>
    </dgm:pt>
    <dgm:pt modelId="{79AB1847-2386-4027-9DFD-DA7A4A732B5F}" type="pres">
      <dgm:prSet presAssocID="{816334FC-03A8-40EF-9AA7-15CE8F1EF529}" presName="sibTrans" presStyleCnt="0"/>
      <dgm:spPr/>
    </dgm:pt>
    <dgm:pt modelId="{84B1F828-750D-4832-9B36-4BC2B4B97AEE}" type="pres">
      <dgm:prSet presAssocID="{2FB4304E-4509-4AC2-B733-CDA7924D6E9E}" presName="compNode" presStyleCnt="0"/>
      <dgm:spPr/>
    </dgm:pt>
    <dgm:pt modelId="{ECF86B47-0BE5-462A-AFD2-6E69CFB3A20F}" type="pres">
      <dgm:prSet presAssocID="{2FB4304E-4509-4AC2-B733-CDA7924D6E9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C8E3A7C-54AE-4513-8ECA-E6683B5B8064}" type="pres">
      <dgm:prSet presAssocID="{2FB4304E-4509-4AC2-B733-CDA7924D6E9E}" presName="spaceRect" presStyleCnt="0"/>
      <dgm:spPr/>
    </dgm:pt>
    <dgm:pt modelId="{7710ED95-0505-4C7F-A133-65D2F3126EA1}" type="pres">
      <dgm:prSet presAssocID="{2FB4304E-4509-4AC2-B733-CDA7924D6E9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3A85016-0845-40DC-8D88-711257973BF0}" srcId="{9D86B71D-7FC3-48ED-9994-8011DCABA595}" destId="{2FB4304E-4509-4AC2-B733-CDA7924D6E9E}" srcOrd="4" destOrd="0" parTransId="{A733B24F-5C81-4A91-85FC-2AACF73AA9C9}" sibTransId="{17ED3DBF-36B2-4086-8C22-25A3D4CA852D}"/>
    <dgm:cxn modelId="{66BDA141-574F-4955-A59D-C4656B2DB466}" type="presOf" srcId="{2FB4304E-4509-4AC2-B733-CDA7924D6E9E}" destId="{7710ED95-0505-4C7F-A133-65D2F3126EA1}" srcOrd="0" destOrd="0" presId="urn:microsoft.com/office/officeart/2018/2/layout/IconLabelList"/>
    <dgm:cxn modelId="{4D151955-2C62-489B-AF01-A8CFE61DE3A1}" type="presOf" srcId="{76A433D3-E5E5-4B79-9C17-BC0319B5CB5E}" destId="{3FB23B80-A1E4-4EA8-96D1-5C964C2E63CE}" srcOrd="0" destOrd="0" presId="urn:microsoft.com/office/officeart/2018/2/layout/IconLabelList"/>
    <dgm:cxn modelId="{18ED3A5A-FAEA-49A8-A3E1-F555EC9D9706}" srcId="{9D86B71D-7FC3-48ED-9994-8011DCABA595}" destId="{780959E9-066E-4E3A-83C5-A007AE2E3350}" srcOrd="3" destOrd="0" parTransId="{DFA6C6E1-E06F-425C-B5B2-6524B8382A0B}" sibTransId="{816334FC-03A8-40EF-9AA7-15CE8F1EF529}"/>
    <dgm:cxn modelId="{C4B28087-AA27-4E16-B698-A9147D5CD3BF}" srcId="{9D86B71D-7FC3-48ED-9994-8011DCABA595}" destId="{76A433D3-E5E5-4B79-9C17-BC0319B5CB5E}" srcOrd="2" destOrd="0" parTransId="{AC491470-2D53-4F5C-9C83-B494C4F79DAA}" sibTransId="{B961BC77-B1E4-4C96-BC9B-BDCC6E1E9A16}"/>
    <dgm:cxn modelId="{C9753589-1D04-4CA0-B6C5-C062D31380DD}" type="presOf" srcId="{780959E9-066E-4E3A-83C5-A007AE2E3350}" destId="{44C19B18-1A38-4CB9-B184-8EA84FEC1413}" srcOrd="0" destOrd="0" presId="urn:microsoft.com/office/officeart/2018/2/layout/IconLabelList"/>
    <dgm:cxn modelId="{7BC8DC97-F4D8-4C65-AC83-BE6BA4E93897}" type="presOf" srcId="{7E351179-5560-4615-9E1B-149DD5BA6B78}" destId="{8DC21194-D9EA-4089-98FB-E31D89700D29}" srcOrd="0" destOrd="0" presId="urn:microsoft.com/office/officeart/2018/2/layout/IconLabelList"/>
    <dgm:cxn modelId="{020049AB-3A7A-489A-AA5E-94DC66DD0D04}" type="presOf" srcId="{9D86B71D-7FC3-48ED-9994-8011DCABA595}" destId="{F3AF9ED1-5CC2-4B96-98F4-EA564B33E596}" srcOrd="0" destOrd="0" presId="urn:microsoft.com/office/officeart/2018/2/layout/IconLabelList"/>
    <dgm:cxn modelId="{0F12F5B4-7461-4DE2-A18F-D4BBCB6F5B94}" srcId="{9D86B71D-7FC3-48ED-9994-8011DCABA595}" destId="{7E351179-5560-4615-9E1B-149DD5BA6B78}" srcOrd="1" destOrd="0" parTransId="{038A6813-1978-4048-9F29-B4FCC386F655}" sibTransId="{11C4E7E6-111F-4D1A-BBBD-66980C11259F}"/>
    <dgm:cxn modelId="{58BBB0C5-7F30-49DA-A31A-3F63409A7351}" type="presOf" srcId="{49706595-1E82-4FF7-A212-744FF2D09DBB}" destId="{AE94FA29-2F7C-4737-B39D-808BB411346D}" srcOrd="0" destOrd="0" presId="urn:microsoft.com/office/officeart/2018/2/layout/IconLabelList"/>
    <dgm:cxn modelId="{33B746EB-F957-446A-BE6C-1970B543DC6F}" srcId="{9D86B71D-7FC3-48ED-9994-8011DCABA595}" destId="{49706595-1E82-4FF7-A212-744FF2D09DBB}" srcOrd="0" destOrd="0" parTransId="{8F37B3F0-60D8-4BCB-AE45-972849DF1896}" sibTransId="{4B5D3884-75C3-4F9F-A6BA-653AB05C13D4}"/>
    <dgm:cxn modelId="{4681A3D0-87E1-45DA-9F49-D6B97D7011D8}" type="presParOf" srcId="{F3AF9ED1-5CC2-4B96-98F4-EA564B33E596}" destId="{3AE2EBA5-833E-4131-9B2E-7CA10833AF08}" srcOrd="0" destOrd="0" presId="urn:microsoft.com/office/officeart/2018/2/layout/IconLabelList"/>
    <dgm:cxn modelId="{EFD8EAEE-666F-43C7-BC66-2340B7B52326}" type="presParOf" srcId="{3AE2EBA5-833E-4131-9B2E-7CA10833AF08}" destId="{E769E306-5279-42B4-8AB6-017CFB8B586C}" srcOrd="0" destOrd="0" presId="urn:microsoft.com/office/officeart/2018/2/layout/IconLabelList"/>
    <dgm:cxn modelId="{9F297B1C-7AAC-4D3E-88D2-899C226C325F}" type="presParOf" srcId="{3AE2EBA5-833E-4131-9B2E-7CA10833AF08}" destId="{236CA5A2-51D9-464E-8ACB-43EA774864F8}" srcOrd="1" destOrd="0" presId="urn:microsoft.com/office/officeart/2018/2/layout/IconLabelList"/>
    <dgm:cxn modelId="{3B753618-59AB-4543-8A35-1D083181F64B}" type="presParOf" srcId="{3AE2EBA5-833E-4131-9B2E-7CA10833AF08}" destId="{AE94FA29-2F7C-4737-B39D-808BB411346D}" srcOrd="2" destOrd="0" presId="urn:microsoft.com/office/officeart/2018/2/layout/IconLabelList"/>
    <dgm:cxn modelId="{01C1B5C8-D8A4-4074-BABB-1C9BFB626D6C}" type="presParOf" srcId="{F3AF9ED1-5CC2-4B96-98F4-EA564B33E596}" destId="{6C6E9997-E9A1-44F7-A068-8D24D919E3E4}" srcOrd="1" destOrd="0" presId="urn:microsoft.com/office/officeart/2018/2/layout/IconLabelList"/>
    <dgm:cxn modelId="{892C2CA6-0E5D-4BD5-BAB0-01B8EDBE20B4}" type="presParOf" srcId="{F3AF9ED1-5CC2-4B96-98F4-EA564B33E596}" destId="{7BB1D874-4A19-42F1-A310-7B15F63BA459}" srcOrd="2" destOrd="0" presId="urn:microsoft.com/office/officeart/2018/2/layout/IconLabelList"/>
    <dgm:cxn modelId="{28368954-88B2-41C2-82FB-B1CAD6221FF7}" type="presParOf" srcId="{7BB1D874-4A19-42F1-A310-7B15F63BA459}" destId="{93528B24-9BD3-499E-8537-F3873CE328C1}" srcOrd="0" destOrd="0" presId="urn:microsoft.com/office/officeart/2018/2/layout/IconLabelList"/>
    <dgm:cxn modelId="{A790179D-C7C5-41B8-BF38-4D933643F7C1}" type="presParOf" srcId="{7BB1D874-4A19-42F1-A310-7B15F63BA459}" destId="{DF618387-37CB-4735-B4C7-99282E8CA9BF}" srcOrd="1" destOrd="0" presId="urn:microsoft.com/office/officeart/2018/2/layout/IconLabelList"/>
    <dgm:cxn modelId="{594473A3-8246-4C78-B894-88BC7937BC28}" type="presParOf" srcId="{7BB1D874-4A19-42F1-A310-7B15F63BA459}" destId="{8DC21194-D9EA-4089-98FB-E31D89700D29}" srcOrd="2" destOrd="0" presId="urn:microsoft.com/office/officeart/2018/2/layout/IconLabelList"/>
    <dgm:cxn modelId="{A3909615-FD72-40BB-A9C9-A256134EF989}" type="presParOf" srcId="{F3AF9ED1-5CC2-4B96-98F4-EA564B33E596}" destId="{D98C5E84-87DE-4033-9F32-C64E8EC0E163}" srcOrd="3" destOrd="0" presId="urn:microsoft.com/office/officeart/2018/2/layout/IconLabelList"/>
    <dgm:cxn modelId="{D5B7CDED-5ACE-456B-9481-9157A112EDA7}" type="presParOf" srcId="{F3AF9ED1-5CC2-4B96-98F4-EA564B33E596}" destId="{943A03F8-A179-48D5-ADEB-5DB0287EC154}" srcOrd="4" destOrd="0" presId="urn:microsoft.com/office/officeart/2018/2/layout/IconLabelList"/>
    <dgm:cxn modelId="{1D96BB8C-B28B-4BB6-836E-92BAAAA1B4D3}" type="presParOf" srcId="{943A03F8-A179-48D5-ADEB-5DB0287EC154}" destId="{50BD66DA-A26F-4084-84BA-6FA5177F7564}" srcOrd="0" destOrd="0" presId="urn:microsoft.com/office/officeart/2018/2/layout/IconLabelList"/>
    <dgm:cxn modelId="{2FB4F4D3-F4D7-4CFD-B9FE-1D114EF396A0}" type="presParOf" srcId="{943A03F8-A179-48D5-ADEB-5DB0287EC154}" destId="{5E51FFD4-2159-47C7-9C59-C8BB5711387E}" srcOrd="1" destOrd="0" presId="urn:microsoft.com/office/officeart/2018/2/layout/IconLabelList"/>
    <dgm:cxn modelId="{5AAA374D-EEF5-4CCE-9A95-0B09D69A12E8}" type="presParOf" srcId="{943A03F8-A179-48D5-ADEB-5DB0287EC154}" destId="{3FB23B80-A1E4-4EA8-96D1-5C964C2E63CE}" srcOrd="2" destOrd="0" presId="urn:microsoft.com/office/officeart/2018/2/layout/IconLabelList"/>
    <dgm:cxn modelId="{F0770D06-1942-45BA-92CA-C60451B14BE7}" type="presParOf" srcId="{F3AF9ED1-5CC2-4B96-98F4-EA564B33E596}" destId="{EA9C9CAB-6299-4D45-9173-D15A00824F1A}" srcOrd="5" destOrd="0" presId="urn:microsoft.com/office/officeart/2018/2/layout/IconLabelList"/>
    <dgm:cxn modelId="{6F9D3670-65DF-4944-BD20-F9678ADFE0AC}" type="presParOf" srcId="{F3AF9ED1-5CC2-4B96-98F4-EA564B33E596}" destId="{6AE71BF5-E9BC-4545-85F7-CB9AF6EED13F}" srcOrd="6" destOrd="0" presId="urn:microsoft.com/office/officeart/2018/2/layout/IconLabelList"/>
    <dgm:cxn modelId="{93C3D676-4F40-41DE-ADE9-07F11E88BB27}" type="presParOf" srcId="{6AE71BF5-E9BC-4545-85F7-CB9AF6EED13F}" destId="{3B5AEC6B-9F1D-432E-96D8-A4398225026E}" srcOrd="0" destOrd="0" presId="urn:microsoft.com/office/officeart/2018/2/layout/IconLabelList"/>
    <dgm:cxn modelId="{C870D9A7-5BEE-491D-8875-B9167E894CC3}" type="presParOf" srcId="{6AE71BF5-E9BC-4545-85F7-CB9AF6EED13F}" destId="{D2579EEC-6BD3-411E-B3D3-927ADCBEAF03}" srcOrd="1" destOrd="0" presId="urn:microsoft.com/office/officeart/2018/2/layout/IconLabelList"/>
    <dgm:cxn modelId="{072AB8D0-6FCC-477C-B712-19C9CA89D2EC}" type="presParOf" srcId="{6AE71BF5-E9BC-4545-85F7-CB9AF6EED13F}" destId="{44C19B18-1A38-4CB9-B184-8EA84FEC1413}" srcOrd="2" destOrd="0" presId="urn:microsoft.com/office/officeart/2018/2/layout/IconLabelList"/>
    <dgm:cxn modelId="{3433595B-B2DE-4914-98AB-88DF0AADEFDD}" type="presParOf" srcId="{F3AF9ED1-5CC2-4B96-98F4-EA564B33E596}" destId="{79AB1847-2386-4027-9DFD-DA7A4A732B5F}" srcOrd="7" destOrd="0" presId="urn:microsoft.com/office/officeart/2018/2/layout/IconLabelList"/>
    <dgm:cxn modelId="{8247736B-F78A-4939-A546-E6EF98135573}" type="presParOf" srcId="{F3AF9ED1-5CC2-4B96-98F4-EA564B33E596}" destId="{84B1F828-750D-4832-9B36-4BC2B4B97AEE}" srcOrd="8" destOrd="0" presId="urn:microsoft.com/office/officeart/2018/2/layout/IconLabelList"/>
    <dgm:cxn modelId="{F1453E07-0534-4CEC-A5AD-0122FFEE933F}" type="presParOf" srcId="{84B1F828-750D-4832-9B36-4BC2B4B97AEE}" destId="{ECF86B47-0BE5-462A-AFD2-6E69CFB3A20F}" srcOrd="0" destOrd="0" presId="urn:microsoft.com/office/officeart/2018/2/layout/IconLabelList"/>
    <dgm:cxn modelId="{4E001159-96C1-4B64-9562-DC37E5A689FF}" type="presParOf" srcId="{84B1F828-750D-4832-9B36-4BC2B4B97AEE}" destId="{AC8E3A7C-54AE-4513-8ECA-E6683B5B8064}" srcOrd="1" destOrd="0" presId="urn:microsoft.com/office/officeart/2018/2/layout/IconLabelList"/>
    <dgm:cxn modelId="{2122104F-F3F4-4B36-8E91-548E4689602F}" type="presParOf" srcId="{84B1F828-750D-4832-9B36-4BC2B4B97AEE}" destId="{7710ED95-0505-4C7F-A133-65D2F3126EA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9E306-5279-42B4-8AB6-017CFB8B586C}">
      <dsp:nvSpPr>
        <dsp:cNvPr id="0" name=""/>
        <dsp:cNvSpPr/>
      </dsp:nvSpPr>
      <dsp:spPr>
        <a:xfrm>
          <a:off x="494327" y="956288"/>
          <a:ext cx="802089" cy="802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4FA29-2F7C-4737-B39D-808BB411346D}">
      <dsp:nvSpPr>
        <dsp:cNvPr id="0" name=""/>
        <dsp:cNvSpPr/>
      </dsp:nvSpPr>
      <dsp:spPr>
        <a:xfrm>
          <a:off x="4161" y="2025762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ookman Old Style" panose="02050604050505020204" pitchFamily="18" charset="0"/>
            </a:rPr>
            <a:t>Preliminary analysis on data</a:t>
          </a:r>
        </a:p>
      </dsp:txBody>
      <dsp:txXfrm>
        <a:off x="4161" y="2025762"/>
        <a:ext cx="1782421" cy="712968"/>
      </dsp:txXfrm>
    </dsp:sp>
    <dsp:sp modelId="{93528B24-9BD3-499E-8537-F3873CE328C1}">
      <dsp:nvSpPr>
        <dsp:cNvPr id="0" name=""/>
        <dsp:cNvSpPr/>
      </dsp:nvSpPr>
      <dsp:spPr>
        <a:xfrm>
          <a:off x="2588673" y="956288"/>
          <a:ext cx="802089" cy="8020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21194-D9EA-4089-98FB-E31D89700D29}">
      <dsp:nvSpPr>
        <dsp:cNvPr id="0" name=""/>
        <dsp:cNvSpPr/>
      </dsp:nvSpPr>
      <dsp:spPr>
        <a:xfrm>
          <a:off x="2098507" y="2025762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ookman Old Style" panose="02050604050505020204" pitchFamily="18" charset="0"/>
            </a:rPr>
            <a:t>Data preparation and cleaning for any missing values.</a:t>
          </a:r>
        </a:p>
      </dsp:txBody>
      <dsp:txXfrm>
        <a:off x="2098507" y="2025762"/>
        <a:ext cx="1782421" cy="712968"/>
      </dsp:txXfrm>
    </dsp:sp>
    <dsp:sp modelId="{50BD66DA-A26F-4084-84BA-6FA5177F7564}">
      <dsp:nvSpPr>
        <dsp:cNvPr id="0" name=""/>
        <dsp:cNvSpPr/>
      </dsp:nvSpPr>
      <dsp:spPr>
        <a:xfrm>
          <a:off x="4683019" y="956288"/>
          <a:ext cx="802089" cy="8020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23B80-A1E4-4EA8-96D1-5C964C2E63CE}">
      <dsp:nvSpPr>
        <dsp:cNvPr id="0" name=""/>
        <dsp:cNvSpPr/>
      </dsp:nvSpPr>
      <dsp:spPr>
        <a:xfrm>
          <a:off x="4192853" y="2025762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ookman Old Style" panose="02050604050505020204" pitchFamily="18" charset="0"/>
            </a:rPr>
            <a:t>Perform Exploratory Data Analysis</a:t>
          </a:r>
        </a:p>
      </dsp:txBody>
      <dsp:txXfrm>
        <a:off x="4192853" y="2025762"/>
        <a:ext cx="1782421" cy="712968"/>
      </dsp:txXfrm>
    </dsp:sp>
    <dsp:sp modelId="{3B5AEC6B-9F1D-432E-96D8-A4398225026E}">
      <dsp:nvSpPr>
        <dsp:cNvPr id="0" name=""/>
        <dsp:cNvSpPr/>
      </dsp:nvSpPr>
      <dsp:spPr>
        <a:xfrm>
          <a:off x="6777364" y="956288"/>
          <a:ext cx="802089" cy="8020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19B18-1A38-4CB9-B184-8EA84FEC1413}">
      <dsp:nvSpPr>
        <dsp:cNvPr id="0" name=""/>
        <dsp:cNvSpPr/>
      </dsp:nvSpPr>
      <dsp:spPr>
        <a:xfrm>
          <a:off x="6287198" y="2025762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ookman Old Style" panose="02050604050505020204" pitchFamily="18" charset="0"/>
            </a:rPr>
            <a:t>Train and test models</a:t>
          </a:r>
        </a:p>
      </dsp:txBody>
      <dsp:txXfrm>
        <a:off x="6287198" y="2025762"/>
        <a:ext cx="1782421" cy="712968"/>
      </dsp:txXfrm>
    </dsp:sp>
    <dsp:sp modelId="{ECF86B47-0BE5-462A-AFD2-6E69CFB3A20F}">
      <dsp:nvSpPr>
        <dsp:cNvPr id="0" name=""/>
        <dsp:cNvSpPr/>
      </dsp:nvSpPr>
      <dsp:spPr>
        <a:xfrm>
          <a:off x="8871710" y="956288"/>
          <a:ext cx="802089" cy="8020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0ED95-0505-4C7F-A133-65D2F3126EA1}">
      <dsp:nvSpPr>
        <dsp:cNvPr id="0" name=""/>
        <dsp:cNvSpPr/>
      </dsp:nvSpPr>
      <dsp:spPr>
        <a:xfrm>
          <a:off x="8381544" y="2025762"/>
          <a:ext cx="1782421" cy="712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ookman Old Style" panose="02050604050505020204" pitchFamily="18" charset="0"/>
            </a:rPr>
            <a:t>Model evaluation and tuning</a:t>
          </a:r>
        </a:p>
      </dsp:txBody>
      <dsp:txXfrm>
        <a:off x="8381544" y="2025762"/>
        <a:ext cx="1782421" cy="712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29651-1863-4213-B52D-26660DF7EE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EB555F-8872-4AA1-BB8C-8728143E55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56E85-E118-49FB-930F-75A6FF34D3F5}" type="datetimeFigureOut">
              <a:rPr lang="en-US" smtClean="0"/>
              <a:t>7/5/21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0B589-9C6D-440A-9460-8F732C2933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DF384-5A82-438F-A9FB-29D9F7BF2D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B0741-84A5-4610-92AD-F099EEAD6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49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68F2C-7F2F-4DA3-A68E-2B9A5913B817}" type="datetimeFigureOut">
              <a:rPr lang="en-US" smtClean="0"/>
              <a:t>7/5/21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3C84F-170B-4672-8329-5E06D559B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3213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69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74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73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67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18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87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43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6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24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3C84F-170B-4672-8329-5E06D559BE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3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A8EE-F5E4-6147-9EC4-041400348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9D56B-EC76-7B48-B90A-7C705E04F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3A2F-E327-954A-B597-61F10C04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882A-060D-F246-A794-118E6045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B0BE4-19E1-9C4D-A754-D0549AB9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3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F7F4-AEFF-0247-ACC2-C08BDF2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97FA0-D008-434E-B869-4AC28BE35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9ABD8-FF3C-EB4A-A729-64630A23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BB15-D60F-F749-BA22-CF5E75D7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6431A-28C4-904B-A573-31C3B813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FE1D2B-18A9-7445-98FA-2B7FD703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31FF9-2C11-434F-8C89-56AF19C31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71BC5-3326-9A43-A778-E51F71CDD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BA68C-ACAE-7E43-B7B3-14A783B40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4FA52-F750-7247-92A5-83E7652F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1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D563-AE2E-784C-B3EA-894C00A3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08B43-DB40-A444-8303-3F48BB9BB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16FCA-212A-1745-A766-D610FCD1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5B802-EF37-B84B-9304-35C2D5EF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30B69-89FD-BC4E-AE76-0EB15B4C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6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1D45-9090-F74E-9404-33CAD1997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E2CA4-C3B8-1D41-93FD-1842C43A1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45ADC-8082-6A4D-AC96-7698ABF2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821C-1255-294E-9039-FAFC7122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4A48D-2177-6F48-ACE7-76F48584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1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B938-518A-A844-9C0C-FE5DBF2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6396-E1BD-BB46-AF7D-0B7709D70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07DDB-59F3-394C-8A8E-FF7604A09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F6241-B0E1-C34B-9719-B9B40234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2A33F-665F-1E44-BA28-5A6276A3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8F4E9-C467-7949-9FFA-2E7C471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8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5ADD-505D-D24D-9E41-7324809F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B6B00-3F13-DE43-92AC-50EDE08F5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CBE88-722A-DC4C-9288-CC4259555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FBDC2-6265-A049-8A4B-FE3A91F73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CC2C6-6A5F-8543-B18E-6DB9DF83C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DB4A9-C012-8446-98F3-8BE63F45D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389CA-FDBD-3E4A-B46D-0E96474E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8A2A7-4B98-DC4B-A5FE-7B1F7DC3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4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0096-1E0F-884E-BC07-A4E2B347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503ED-0F6C-1442-B77B-BFFDB43B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9FB5-8659-7048-8300-029E2BF2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A6CC2-CB78-5741-8D6A-16E8F2D4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7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FBC250-A9DD-3346-9C88-650A48DC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3A2C2-8CA5-8E45-B95F-B1084DE9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F9FD9-4996-F144-B3E5-08B91022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8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0CDF-E639-4A40-93AE-4D35B896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D9AF-06DA-8E44-8EF2-0D773018F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E9328-4D6C-A642-8BAC-7A2634308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8E5C6-6D68-E346-984E-9F92FB683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BD538-C152-444E-8FB0-0D4DA0F9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08C11-7C05-6341-9519-012290C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EFDA-7BE8-114E-A170-A501AC90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67F49-D6DF-1D42-9EC7-C5D9E6524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010D3-5FCE-4346-910D-0EF5E3507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EC745-4DD2-4C4A-81AD-703E58750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41926-BE5C-BD4A-A66A-CFBDA562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495C4-E75C-AC43-A980-6BD7BFA1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40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D5AEA-C0C3-2D42-AFA0-8B6A70A93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0D910-E4E9-5345-B75E-BE73A4A21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E575A-0874-9E4E-ACB1-0F796B9E8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38EC0-4D9E-0647-B52F-849F66E9878A}" type="datetimeFigureOut">
              <a:rPr lang="en-US" smtClean="0"/>
              <a:t>7/5/21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CE321-BC01-4A46-98B0-F87B9726D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2AF06-85AD-FA4C-9352-A773588A8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6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naek/youtube-n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analytics-vidhya/youtube-view-prediction-with-machine-learning-fdd4f40f352d" TargetMode="External"/><Relationship Id="rId4" Type="http://schemas.openxmlformats.org/officeDocument/2006/relationships/hyperlink" Target="https://towardsdatascience.com/youtube-views-predictor-9ec573090ac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Freeform: Shape 19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" name="Freeform: Shape 19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" name="Content Placeholder 2053">
            <a:extLst>
              <a:ext uri="{FF2B5EF4-FFF2-40B4-BE49-F238E27FC236}">
                <a16:creationId xmlns:a16="http://schemas.microsoft.com/office/drawing/2014/main" id="{E75AD574-DA3A-4E51-BF00-23C55DEF8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07543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Bookman Old Style" panose="02050604050505020204" pitchFamily="18" charset="0"/>
              </a:rPr>
              <a:t>YouTube Videos - Likes and Views Prediction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2000" dirty="0">
                <a:latin typeface="Bookman Old Style" panose="02050604050505020204" pitchFamily="18" charset="0"/>
              </a:rPr>
              <a:t>Vikas Ranjan</a:t>
            </a:r>
          </a:p>
          <a:p>
            <a:pPr marL="0" indent="0">
              <a:buNone/>
            </a:pPr>
            <a:r>
              <a:rPr lang="en-US" sz="2000" dirty="0">
                <a:latin typeface="Bookman Old Style" panose="02050604050505020204" pitchFamily="18" charset="0"/>
              </a:rPr>
              <a:t>DSC680, Summer 2021</a:t>
            </a:r>
          </a:p>
          <a:p>
            <a:pPr marL="0" indent="0">
              <a:buNone/>
            </a:pPr>
            <a:r>
              <a:rPr lang="en-US" sz="2000" dirty="0">
                <a:latin typeface="Bookman Old Style" panose="02050604050505020204" pitchFamily="18" charset="0"/>
              </a:rPr>
              <a:t>Bellevue University, NE</a:t>
            </a:r>
          </a:p>
          <a:p>
            <a:endParaRPr lang="en-US" sz="1700" dirty="0"/>
          </a:p>
        </p:txBody>
      </p:sp>
      <p:pic>
        <p:nvPicPr>
          <p:cNvPr id="2050" name="Picture 2" descr="YouTube is getting a new logo every week this month – here's why | Creative  Bloq">
            <a:extLst>
              <a:ext uri="{FF2B5EF4-FFF2-40B4-BE49-F238E27FC236}">
                <a16:creationId xmlns:a16="http://schemas.microsoft.com/office/drawing/2014/main" id="{58CA67D5-6AC2-4BEF-A45E-C01F9F946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541130"/>
            <a:ext cx="6922008" cy="387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BF8EFBE-A7E1-B34C-BCC8-B77A5620C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22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85"/>
    </mc:Choice>
    <mc:Fallback>
      <p:transition spd="slow" advTm="34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5B14A-3A12-D141-9BA5-D93C9CF9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ookman Old Style" panose="02050604050505020204" pitchFamily="18" charset="0"/>
              </a:rPr>
              <a:t>References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F7F7B-F3B1-C949-A880-B3C17B472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Bookman Old Style" panose="02050604050505020204" pitchFamily="18" charset="0"/>
              </a:rPr>
              <a:t>J, M. (2019, June 3). Trending YouTube Video Statistics. Kaggle. </a:t>
            </a:r>
            <a:r>
              <a:rPr lang="en-US" sz="1800" dirty="0">
                <a:latin typeface="Bookman Old Style" panose="02050604050505020204" pitchFamily="18" charset="0"/>
                <a:hlinkClick r:id="rId3"/>
              </a:rPr>
              <a:t>https://www.kaggle.com/datasnaek/youtube-new</a:t>
            </a:r>
            <a:r>
              <a:rPr lang="en-US" sz="1800" dirty="0">
                <a:latin typeface="Bookman Old Style" panose="02050604050505020204" pitchFamily="18" charset="0"/>
              </a:rPr>
              <a:t>.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Srinivasan, A. (2017, December 17). </a:t>
            </a:r>
            <a:r>
              <a:rPr lang="en-US" sz="1800" dirty="0" err="1">
                <a:latin typeface="Bookman Old Style" panose="02050604050505020204" pitchFamily="18" charset="0"/>
              </a:rPr>
              <a:t>Youtube</a:t>
            </a:r>
            <a:r>
              <a:rPr lang="en-US" sz="1800" dirty="0">
                <a:latin typeface="Bookman Old Style" panose="02050604050505020204" pitchFamily="18" charset="0"/>
              </a:rPr>
              <a:t> Views Predictor. Medium. </a:t>
            </a:r>
            <a:r>
              <a:rPr lang="en-US" sz="1800" dirty="0">
                <a:latin typeface="Bookman Old Style" panose="02050604050505020204" pitchFamily="18" charset="0"/>
                <a:hlinkClick r:id="rId4"/>
              </a:rPr>
              <a:t>https://towardsdatascience.com/youtube-views-predictor-9ec573090acb</a:t>
            </a:r>
            <a:r>
              <a:rPr lang="en-US" sz="1800" dirty="0">
                <a:latin typeface="Bookman Old Style" panose="02050604050505020204" pitchFamily="18" charset="0"/>
              </a:rPr>
              <a:t>.</a:t>
            </a:r>
          </a:p>
          <a:p>
            <a:r>
              <a:rPr lang="en-US" sz="1800" dirty="0" err="1">
                <a:latin typeface="Bookman Old Style" panose="02050604050505020204" pitchFamily="18" charset="0"/>
              </a:rPr>
              <a:t>Dulanjani</a:t>
            </a:r>
            <a:r>
              <a:rPr lang="en-US" sz="1800" dirty="0">
                <a:latin typeface="Bookman Old Style" panose="02050604050505020204" pitchFamily="18" charset="0"/>
              </a:rPr>
              <a:t>, Y. (2021, May 18). YouTube View Prediction with Machine Learning. Medium. </a:t>
            </a:r>
            <a:r>
              <a:rPr lang="en-US" sz="1800" dirty="0">
                <a:latin typeface="Bookman Old Style" panose="02050604050505020204" pitchFamily="18" charset="0"/>
                <a:hlinkClick r:id="rId5"/>
              </a:rPr>
              <a:t>https://medium.com/analytics-vidhya/youtube-view-prediction-with-machine-learning-fdd4f40f352d</a:t>
            </a:r>
            <a:r>
              <a:rPr lang="en-US" sz="1800" dirty="0">
                <a:latin typeface="Bookman Old Style" panose="02050604050505020204" pitchFamily="18" charset="0"/>
              </a:rPr>
              <a:t>.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Applied Text Analysis with Python, Benjamin Bengfort, Rebecca </a:t>
            </a:r>
            <a:r>
              <a:rPr lang="en-US" sz="1800" dirty="0" err="1">
                <a:latin typeface="Bookman Old Style" panose="02050604050505020204" pitchFamily="18" charset="0"/>
              </a:rPr>
              <a:t>Bilbro</a:t>
            </a:r>
            <a:r>
              <a:rPr lang="en-US" sz="1800" dirty="0">
                <a:latin typeface="Bookman Old Style" panose="02050604050505020204" pitchFamily="18" charset="0"/>
              </a:rPr>
              <a:t> &amp; Tony Ojeda 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Machine Learning with Python Cookbook, Chris </a:t>
            </a:r>
            <a:r>
              <a:rPr lang="en-US" sz="1800" dirty="0" err="1">
                <a:latin typeface="Bookman Old Style" panose="02050604050505020204" pitchFamily="18" charset="0"/>
              </a:rPr>
              <a:t>Albon</a:t>
            </a:r>
            <a:endParaRPr lang="en-US" sz="1800" dirty="0">
              <a:latin typeface="Bookman Old Style" panose="02050604050505020204" pitchFamily="18" charset="0"/>
            </a:endParaRPr>
          </a:p>
          <a:p>
            <a:endParaRPr lang="en-US" sz="18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1570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35010-7663-4E09-82DC-63F24F24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Bookman Old Style" panose="02050604050505020204" pitchFamily="18" charset="0"/>
              </a:rPr>
              <a:t>Problem Statement</a:t>
            </a:r>
            <a:endParaRPr lang="en-US" sz="3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79228-3903-481B-8917-9EAB730B1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latin typeface="Bookman Old Style" panose="02050604050505020204" pitchFamily="18" charset="0"/>
              </a:rPr>
              <a:t>YouTube is the world’s second largest search engine and second most visited site after Google. YouTube has not only become a great alternative to traditional media but with billions of hours of content and countless number of corporations and groups, YouTube has also transformed into a tool for social impact. </a:t>
            </a:r>
          </a:p>
          <a:p>
            <a:pPr algn="just"/>
            <a:r>
              <a:rPr lang="en-US" sz="1800" dirty="0">
                <a:latin typeface="Bookman Old Style" panose="02050604050505020204" pitchFamily="18" charset="0"/>
              </a:rPr>
              <a:t>It has aided in education and proliferation of knowledge, spurring innovation through distributed communities, collaboration &amp; crowdsourcing, broadening awareness of social issues, effects on values &amp; standards, and disruption of conventional media.</a:t>
            </a:r>
          </a:p>
          <a:p>
            <a:pPr algn="just"/>
            <a:r>
              <a:rPr lang="en-US" sz="1800" dirty="0">
                <a:latin typeface="Bookman Old Style" panose="02050604050505020204" pitchFamily="18" charset="0"/>
              </a:rPr>
              <a:t>This project is focused on building a model to predict the number of likes, and the number of views. </a:t>
            </a:r>
          </a:p>
          <a:p>
            <a:pPr algn="just"/>
            <a:r>
              <a:rPr lang="en-US" sz="1800" dirty="0">
                <a:latin typeface="Bookman Old Style" panose="02050604050505020204" pitchFamily="18" charset="0"/>
              </a:rPr>
              <a:t>Fetch and analyze key insights from the data set.</a:t>
            </a:r>
          </a:p>
          <a:p>
            <a:pPr algn="just"/>
            <a:r>
              <a:rPr lang="en-US" sz="1800" dirty="0">
                <a:latin typeface="Bookman Old Style" panose="02050604050505020204" pitchFamily="18" charset="0"/>
              </a:rPr>
              <a:t>Such insights and predictions are going to help the content creators connect and monetize efficiently.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9C29FFE-1B6F-9F49-9E15-861433748C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2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258"/>
    </mc:Choice>
    <mc:Fallback>
      <p:transition spd="slow" advTm="139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35010-7663-4E09-82DC-63F24F24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Bookman Old Style" panose="02050604050505020204" pitchFamily="18" charset="0"/>
              </a:rPr>
              <a:t>Process Overview</a:t>
            </a:r>
            <a:endParaRPr lang="en-US" sz="3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4C67CA49-8018-4D6A-BF5C-3EEF1A800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823670"/>
              </p:ext>
            </p:extLst>
          </p:nvPr>
        </p:nvGraphicFramePr>
        <p:xfrm>
          <a:off x="1115568" y="2481943"/>
          <a:ext cx="10168128" cy="3695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BF6F572-D74B-6148-83CB-04904D38D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67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563"/>
    </mc:Choice>
    <mc:Fallback>
      <p:transition spd="slow" advTm="160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F4E9E-DD3F-40CD-A1B9-3CEDC1303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ookman Old Style" panose="02050604050505020204" pitchFamily="18" charset="0"/>
              </a:rPr>
              <a:t>Dataset Overview</a:t>
            </a:r>
            <a:endParaRPr lang="en-US" sz="2800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3D9F13-FF25-48B3-8430-D207D35B7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 fontScale="55000" lnSpcReduction="20000"/>
          </a:bodyPr>
          <a:lstStyle/>
          <a:p>
            <a:pPr>
              <a:spcAft>
                <a:spcPts val="600"/>
              </a:spcAft>
            </a:pPr>
            <a:endParaRPr lang="en-US" sz="1300" dirty="0">
              <a:latin typeface="Bookman Old Style" panose="020506040505050202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300" dirty="0">
                <a:latin typeface="Bookman Old Style" panose="02050604050505020204" pitchFamily="18" charset="0"/>
              </a:rPr>
              <a:t>Dataset contains videos uploaded on YouTube in US during 2018 and 2019.</a:t>
            </a:r>
          </a:p>
          <a:p>
            <a:pPr>
              <a:spcAft>
                <a:spcPts val="600"/>
              </a:spcAft>
            </a:pPr>
            <a:r>
              <a:rPr lang="en-US" sz="2300" dirty="0">
                <a:latin typeface="Bookman Old Style" panose="02050604050505020204" pitchFamily="18" charset="0"/>
              </a:rPr>
              <a:t>This dataset includes 40950 rows and 16 feature variables.</a:t>
            </a:r>
          </a:p>
          <a:p>
            <a:pPr>
              <a:spcAft>
                <a:spcPts val="600"/>
              </a:spcAft>
            </a:pPr>
            <a:r>
              <a:rPr lang="en-US" sz="2300" dirty="0">
                <a:latin typeface="Bookman Old Style" panose="02050604050505020204" pitchFamily="18" charset="0"/>
              </a:rPr>
              <a:t>Most used words of Description are shown as word cloud.</a:t>
            </a:r>
          </a:p>
          <a:p>
            <a:pPr>
              <a:spcAft>
                <a:spcPts val="600"/>
              </a:spcAft>
            </a:pPr>
            <a:r>
              <a:rPr lang="en-US" sz="2300" dirty="0">
                <a:latin typeface="Bookman Old Style" panose="02050604050505020204" pitchFamily="18" charset="0"/>
              </a:rPr>
              <a:t>Most uploads happen over weekdays and between 14:00 and 16:00</a:t>
            </a:r>
          </a:p>
          <a:p>
            <a:endParaRPr lang="en-US" sz="1300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35ABD66E-6303-F64C-8363-D0B6F4EBA5D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4" y="2633894"/>
            <a:ext cx="3584448" cy="3584448"/>
          </a:xfrm>
          <a:prstGeom prst="rect">
            <a:avLst/>
          </a:prstGeom>
          <a:noFill/>
        </p:spPr>
      </p:pic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4010FA2D-1FC3-4FC6-BBEC-28B19044E7B8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7599" y="3506806"/>
            <a:ext cx="3584448" cy="1838624"/>
          </a:xfrm>
          <a:prstGeom prst="rect">
            <a:avLst/>
          </a:prstGeom>
          <a:noFill/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2847206-A638-43AB-8D9B-2F56B3605A2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7415" y="3507603"/>
            <a:ext cx="3584448" cy="1837029"/>
          </a:xfrm>
          <a:prstGeom prst="rect">
            <a:avLst/>
          </a:prstGeom>
          <a:noFill/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7F24FB9-9918-154C-9C16-ACBDB788E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95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47"/>
    </mc:Choice>
    <mc:Fallback>
      <p:transition spd="slow" advTm="72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0C83955-D650-4888-AC7B-4CB98BCF2F9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2" y="587214"/>
            <a:ext cx="5426764" cy="2374209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6B6ABDC3-99EE-477D-9773-9D2C18086F0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4725" y="321734"/>
            <a:ext cx="3939213" cy="2905170"/>
          </a:xfrm>
          <a:prstGeom prst="rect">
            <a:avLst/>
          </a:prstGeom>
          <a:noFill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FA8ECFB5-D923-4338-95AF-D9E76BF5E36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3885323"/>
            <a:ext cx="5426764" cy="2252106"/>
          </a:xfrm>
          <a:prstGeom prst="rect">
            <a:avLst/>
          </a:prstGeom>
          <a:noFill/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065FC064-49FA-42AB-898B-C5D53E7D76DB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6651" y="3631096"/>
            <a:ext cx="4015360" cy="2760560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D77EB41-E602-4145-B1D7-BB773517F0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0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81"/>
    </mc:Choice>
    <mc:Fallback>
      <p:transition spd="slow" advTm="40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09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9" name="Rectangle 111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6CDCD-C05B-4BBE-A4C6-E6D1CF5F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ookman Old Style" panose="02050604050505020204" pitchFamily="18" charset="0"/>
              </a:rPr>
              <a:t>Correlation</a:t>
            </a:r>
          </a:p>
        </p:txBody>
      </p:sp>
      <p:sp>
        <p:nvSpPr>
          <p:cNvPr id="120" name="Rectangle 113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Rectangle 115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BCE8B18-284A-4DB0-948F-81A1B762D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 fontScale="77500" lnSpcReduction="20000"/>
          </a:bodyPr>
          <a:lstStyle/>
          <a:p>
            <a:endParaRPr lang="en-US" sz="1800" dirty="0">
              <a:latin typeface="Bookman Old Style" panose="02050604050505020204" pitchFamily="18" charset="0"/>
            </a:endParaRPr>
          </a:p>
          <a:p>
            <a:endParaRPr lang="en-US" sz="1800" dirty="0">
              <a:latin typeface="Bookman Old Style" panose="02050604050505020204" pitchFamily="18" charset="0"/>
            </a:endParaRPr>
          </a:p>
          <a:p>
            <a:r>
              <a:rPr lang="en-US" sz="1800" dirty="0">
                <a:latin typeface="Bookman Old Style" panose="02050604050505020204" pitchFamily="18" charset="0"/>
              </a:rPr>
              <a:t>Below graphs and chart shows correlation matrix.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Positive correlation between the number of views and the no of likes of a video.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Positive correlation between the number of views and the no of comments on a video.</a:t>
            </a:r>
          </a:p>
          <a:p>
            <a:endParaRPr lang="en-US" sz="1800" dirty="0">
              <a:latin typeface="Bookman Old Style" panose="02050604050505020204" pitchFamily="18" charset="0"/>
            </a:endParaRPr>
          </a:p>
          <a:p>
            <a:endParaRPr lang="en-US" sz="1800" dirty="0">
              <a:latin typeface="Bookman Old Style" panose="02050604050505020204" pitchFamily="18" charset="0"/>
            </a:endParaRPr>
          </a:p>
          <a:p>
            <a:endParaRPr lang="en-US" sz="1800" dirty="0"/>
          </a:p>
        </p:txBody>
      </p:sp>
      <p:pic>
        <p:nvPicPr>
          <p:cNvPr id="34" name="Picture 33" descr="Shape, background pattern, square&#10;&#10;Description automatically generated">
            <a:extLst>
              <a:ext uri="{FF2B5EF4-FFF2-40B4-BE49-F238E27FC236}">
                <a16:creationId xmlns:a16="http://schemas.microsoft.com/office/drawing/2014/main" id="{2474DA34-D04E-4BEF-9819-49499B199AF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784" y="2736759"/>
            <a:ext cx="3584448" cy="3378717"/>
          </a:xfrm>
          <a:prstGeom prst="rect">
            <a:avLst/>
          </a:prstGeom>
          <a:noFill/>
        </p:spPr>
      </p:pic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E31E99F8-A5E3-4187-8441-4946CEE5555C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7599" y="3124849"/>
            <a:ext cx="3584448" cy="2602538"/>
          </a:xfrm>
          <a:prstGeom prst="rect">
            <a:avLst/>
          </a:prstGeom>
          <a:noFill/>
        </p:spPr>
      </p:pic>
      <p:pic>
        <p:nvPicPr>
          <p:cNvPr id="32" name="Picture 31" descr="Table&#10;&#10;Description automatically generated">
            <a:extLst>
              <a:ext uri="{FF2B5EF4-FFF2-40B4-BE49-F238E27FC236}">
                <a16:creationId xmlns:a16="http://schemas.microsoft.com/office/drawing/2014/main" id="{7DCD1E24-8861-4A4A-B7B3-40B23A91574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137415" y="3718189"/>
            <a:ext cx="3584448" cy="141585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FE4900C-3273-DB4D-8EBD-B323D96676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8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19"/>
    </mc:Choice>
    <mc:Fallback>
      <p:transition spd="slow" advTm="28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6D6E7-9FFD-4DF3-9274-A61FC71DB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ookman Old Style" panose="02050604050505020204" pitchFamily="18" charset="0"/>
              </a:rPr>
              <a:t>Predicting Likes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46B8-3F92-4542-8360-2A667AD5D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4" y="2359152"/>
            <a:ext cx="6007608" cy="34290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Bookman Old Style" panose="02050604050505020204" pitchFamily="18" charset="0"/>
              </a:rPr>
              <a:t>Number of likes is a continuous variable; hence we need to apply a regression model. 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Linear regression results shows that r-squared score of 0.89. 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Mean absolute error on training set with linear regression is 30058. 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Graph on the right shows the evaluation of the linear regression model.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ED36AFEF-C50B-420C-9313-0160EB9E4EB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80960" y="1610221"/>
            <a:ext cx="4233672" cy="698556"/>
          </a:xfrm>
          <a:prstGeom prst="rect">
            <a:avLst/>
          </a:prstGeom>
        </p:spPr>
      </p:pic>
      <p:pic>
        <p:nvPicPr>
          <p:cNvPr id="1026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1DDC3DE-6BF9-AE45-BEE3-ED752AF9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84139" y="3472468"/>
            <a:ext cx="3623757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05D37F6-3706-9544-B8EC-84B85020D8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38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17"/>
    </mc:Choice>
    <mc:Fallback>
      <p:transition spd="slow" advTm="48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76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1" name="Rectangle 78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6D6E7-9FFD-4DF3-9274-A61FC71DB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ookman Old Style" panose="02050604050505020204" pitchFamily="18" charset="0"/>
              </a:rPr>
              <a:t>Predicting Number of Views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46B8-3F92-4542-8360-2A667AD5D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4" y="2359152"/>
            <a:ext cx="6007608" cy="342900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Bookman Old Style" panose="02050604050505020204" pitchFamily="18" charset="0"/>
              </a:rPr>
              <a:t>Linear regression model to predict number of views had a R-Squared score of .76 on training dataset. 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Since linear regression is not accurate enough, I applied Random Forest Regressor. 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Random Forest Regressor on predicting number of views Mean absolute error is 220924.75 which is much better compared to Linear regression.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Graph on the right shows the evaluation of the Random Forest Regressor </a:t>
            </a:r>
            <a:r>
              <a:rPr lang="en-US" sz="2000" dirty="0">
                <a:latin typeface="Bookman Old Style" panose="02050604050505020204" pitchFamily="18" charset="0"/>
              </a:rPr>
              <a:t>model. </a:t>
            </a:r>
          </a:p>
          <a:p>
            <a:endParaRPr lang="en-US" sz="2000" dirty="0"/>
          </a:p>
        </p:txBody>
      </p:sp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09DE331D-B6CB-4431-8A63-3311DD73976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80960" y="1615513"/>
            <a:ext cx="4233672" cy="68797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AE1464-C29C-AC47-8730-2C8551FC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4650" y="3472468"/>
            <a:ext cx="3602735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51EFEBA-9A1E-7645-888A-1DD2E4841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61"/>
    </mc:Choice>
    <mc:Fallback>
      <p:transition spd="slow" advTm="58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35010-7663-4E09-82DC-63F24F248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Bookman Old Style" panose="02050604050505020204" pitchFamily="18" charset="0"/>
              </a:rPr>
              <a:t>Conclusions</a:t>
            </a:r>
            <a:endParaRPr lang="en-US" sz="3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79228-3903-481B-8917-9EAB730B1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endParaRPr lang="en-US" sz="1800" dirty="0">
              <a:latin typeface="Bookman Old Style" panose="02050604050505020204" pitchFamily="18" charset="0"/>
            </a:endParaRPr>
          </a:p>
          <a:p>
            <a:r>
              <a:rPr lang="en-US" sz="1800" dirty="0">
                <a:latin typeface="Bookman Old Style" panose="02050604050505020204" pitchFamily="18" charset="0"/>
              </a:rPr>
              <a:t>Linear Regression is a good fit when modeling to predict number of likes.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To predict the number of views, Random Forest Regressor has better score than linear regression. 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Positive correlation between the number of views and the number of likes of a video. Like wise is the case with the number of views and the no of comments on a video.</a:t>
            </a:r>
          </a:p>
          <a:p>
            <a:r>
              <a:rPr lang="en-US" sz="1800" dirty="0">
                <a:latin typeface="Bookman Old Style" panose="02050604050505020204" pitchFamily="18" charset="0"/>
              </a:rPr>
              <a:t>The data set I worked with could have had few more attributes such comment text, length of the video, number of subscribers, etc. </a:t>
            </a:r>
          </a:p>
          <a:p>
            <a:pPr marL="0" indent="0">
              <a:buNone/>
            </a:pPr>
            <a:endParaRPr lang="en-US" sz="1800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F34D99E-05EC-C741-A991-DB62D79792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21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13"/>
    </mc:Choice>
    <mc:Fallback>
      <p:transition spd="slow" advTm="70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d="http://www.w3.org/2001/XMLSchema" xmlns:xsi="http://www.w3.org/2001/XMLSchema-instance" xmlns="http://www.boldonjames.com/2008/01/sie/internal/label" sislVersion="0" policy="180d06e4-a44d-42a9-abe2-9bd0f71c347d" origin="userSelected"/>
</file>

<file path=customXml/itemProps1.xml><?xml version="1.0" encoding="utf-8"?>
<ds:datastoreItem xmlns:ds="http://schemas.openxmlformats.org/officeDocument/2006/customXml" ds:itemID="{801ED7D1-6E5A-4A00-B1A9-6B83E291B849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27011</TotalTime>
  <Words>607</Words>
  <Application>Microsoft Macintosh PowerPoint</Application>
  <PresentationFormat>Widescreen</PresentationFormat>
  <Paragraphs>62</Paragraphs>
  <Slides>10</Slides>
  <Notes>10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Calibri</vt:lpstr>
      <vt:lpstr>Calibri Light</vt:lpstr>
      <vt:lpstr>Office Theme</vt:lpstr>
      <vt:lpstr>PowerPoint Presentation</vt:lpstr>
      <vt:lpstr>Problem Statement</vt:lpstr>
      <vt:lpstr>Process Overview</vt:lpstr>
      <vt:lpstr>Dataset Overview</vt:lpstr>
      <vt:lpstr>PowerPoint Presentation</vt:lpstr>
      <vt:lpstr>Correlation</vt:lpstr>
      <vt:lpstr>Predicting Likes</vt:lpstr>
      <vt:lpstr>Predicting Number of Views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travel safety concerns – Facts vs hoax!   Executive Summary Vikas Ranjan</dc:title>
  <dc:creator>Vikas Ranjan</dc:creator>
  <dc:description> _x000d_
 _x000d_
 _x000d_
 _x000d_
                                           @2020 Fiserv Inc, or its affiliates   |   </dc:description>
  <cp:lastModifiedBy>Vikas Ranjan</cp:lastModifiedBy>
  <cp:revision>169</cp:revision>
  <dcterms:created xsi:type="dcterms:W3CDTF">2021-01-25T02:37:49Z</dcterms:created>
  <dcterms:modified xsi:type="dcterms:W3CDTF">2021-07-05T23:08:47Z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e4329b90-9cce-4f74-a968-e19a81eebf20</vt:lpwstr>
  </property>
  <property fmtid="{D5CDD505-2E9C-101B-9397-08002B2CF9AE}" pid="3" name="bjDocumentSecurityLabel">
    <vt:lpwstr>This item has no classification</vt:lpwstr>
  </property>
  <property fmtid="{D5CDD505-2E9C-101B-9397-08002B2CF9AE}" pid="4" name="bjClsUserRVM">
    <vt:lpwstr>[]</vt:lpwstr>
  </property>
  <property fmtid="{D5CDD505-2E9C-101B-9397-08002B2CF9AE}" pid="5" name="bjSaver">
    <vt:lpwstr>gjWzVhyK7oByd4etKOenPknqGaQfQUPz</vt:lpwstr>
  </property>
</Properties>
</file>